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5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7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8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65" r:id="rId2"/>
    <p:sldMasterId id="2147483777" r:id="rId3"/>
    <p:sldMasterId id="2147483789" r:id="rId4"/>
    <p:sldMasterId id="2147483801" r:id="rId5"/>
    <p:sldMasterId id="2147483813" r:id="rId6"/>
    <p:sldMasterId id="2147483825" r:id="rId7"/>
    <p:sldMasterId id="2147483837" r:id="rId8"/>
    <p:sldMasterId id="2147483849" r:id="rId9"/>
  </p:sldMasterIdLst>
  <p:notesMasterIdLst>
    <p:notesMasterId r:id="rId22"/>
  </p:notesMasterIdLst>
  <p:handoutMasterIdLst>
    <p:handoutMasterId r:id="rId23"/>
  </p:handoutMasterIdLst>
  <p:sldIdLst>
    <p:sldId id="267" r:id="rId10"/>
    <p:sldId id="268" r:id="rId11"/>
    <p:sldId id="269" r:id="rId12"/>
    <p:sldId id="271" r:id="rId13"/>
    <p:sldId id="270" r:id="rId14"/>
    <p:sldId id="272" r:id="rId15"/>
    <p:sldId id="273" r:id="rId16"/>
    <p:sldId id="274" r:id="rId17"/>
    <p:sldId id="275" r:id="rId18"/>
    <p:sldId id="276" r:id="rId19"/>
    <p:sldId id="277" r:id="rId20"/>
    <p:sldId id="278" r:id="rId21"/>
  </p:sldIdLst>
  <p:sldSz cx="9144000" cy="6858000" type="screen4x3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3929">
          <p15:clr>
            <a:srgbClr val="A4A3A4"/>
          </p15:clr>
        </p15:guide>
        <p15:guide id="4" orient="horz" pos="2160">
          <p15:clr>
            <a:srgbClr val="A4A3A4"/>
          </p15:clr>
        </p15:guide>
        <p15:guide id="5" orient="horz" pos="3067" userDrawn="1">
          <p15:clr>
            <a:srgbClr val="A4A3A4"/>
          </p15:clr>
        </p15:guide>
        <p15:guide id="6" orient="horz" pos="4269">
          <p15:clr>
            <a:srgbClr val="A4A3A4"/>
          </p15:clr>
        </p15:guide>
        <p15:guide id="7" orient="horz" pos="3974">
          <p15:clr>
            <a:srgbClr val="A4A3A4"/>
          </p15:clr>
        </p15:guide>
        <p15:guide id="8" pos="2880">
          <p15:clr>
            <a:srgbClr val="A4A3A4"/>
          </p15:clr>
        </p15:guide>
        <p15:guide id="9" orient="horz" pos="1275" userDrawn="1">
          <p15:clr>
            <a:srgbClr val="A4A3A4"/>
          </p15:clr>
        </p15:guide>
        <p15:guide id="10" orient="horz" pos="391" userDrawn="1">
          <p15:clr>
            <a:srgbClr val="A4A3A4"/>
          </p15:clr>
        </p15:guide>
        <p15:guide id="11" pos="204" userDrawn="1">
          <p15:clr>
            <a:srgbClr val="A4A3A4"/>
          </p15:clr>
        </p15:guide>
        <p15:guide id="12" pos="5556" userDrawn="1">
          <p15:clr>
            <a:srgbClr val="A4A3A4"/>
          </p15:clr>
        </p15:guide>
        <p15:guide id="13" orient="horz" pos="482">
          <p15:clr>
            <a:srgbClr val="A4A3A4"/>
          </p15:clr>
        </p15:guide>
        <p15:guide id="14" pos="113" userDrawn="1">
          <p15:clr>
            <a:srgbClr val="A4A3A4"/>
          </p15:clr>
        </p15:guide>
        <p15:guide id="15" pos="567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76" autoAdjust="0"/>
    <p:restoredTop sz="95501" autoAdjust="0"/>
  </p:normalViewPr>
  <p:slideViewPr>
    <p:cSldViewPr snapToObjects="1">
      <p:cViewPr>
        <p:scale>
          <a:sx n="95" d="100"/>
          <a:sy n="95" d="100"/>
        </p:scale>
        <p:origin x="1602" y="114"/>
      </p:cViewPr>
      <p:guideLst>
        <p:guide orient="horz" pos="3929"/>
        <p:guide orient="horz" pos="2160"/>
        <p:guide orient="horz" pos="3067"/>
        <p:guide orient="horz" pos="4269"/>
        <p:guide orient="horz" pos="3974"/>
        <p:guide pos="2880"/>
        <p:guide orient="horz" pos="1275"/>
        <p:guide orient="horz" pos="391"/>
        <p:guide pos="204"/>
        <p:guide pos="5556"/>
        <p:guide orient="horz" pos="482"/>
        <p:guide pos="113"/>
        <p:guide pos="567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F10DF1-1269-6D4A-9621-A3B8154A2E18}" type="datetimeFigureOut">
              <a:rPr lang="de-DE" smtClean="0">
                <a:latin typeface="Arial" panose="020B0604020202020204" pitchFamily="34" charset="0"/>
              </a:rPr>
              <a:t>07.12.2015</a:t>
            </a:fld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8C67F9-0121-424E-BBD0-5352DCCD13D6}" type="slidenum">
              <a:rPr lang="de-DE" smtClean="0">
                <a:latin typeface="Arial" panose="020B0604020202020204" pitchFamily="34" charset="0"/>
              </a:rPr>
              <a:t>‹N›</a:t>
            </a:fld>
            <a:endParaRPr lang="de-DE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0260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BCDB334D-D17F-49C4-91DD-37BB7E818209}" type="datetimeFigureOut">
              <a:rPr lang="de-CH" smtClean="0"/>
              <a:pPr/>
              <a:t>07.12.2015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panose="020B0604020202020204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>
                <a:latin typeface="Arial" panose="020B0604020202020204" pitchFamily="34" charset="0"/>
              </a:defRPr>
            </a:lvl1pPr>
          </a:lstStyle>
          <a:p>
            <a:fld id="{A51C0C35-A9A2-4EFD-9BAF-1E52E29E03D1}" type="slidenum">
              <a:rPr lang="de-CH" smtClean="0"/>
              <a:pPr/>
              <a:t>‹N›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50448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9556277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5961767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</a:t>
            </a:r>
            <a:r>
              <a:rPr lang="en-GB" sz="1400" dirty="0" err="1" smtClean="0">
                <a:solidFill>
                  <a:schemeClr val="tx1"/>
                </a:solidFill>
              </a:rPr>
              <a:t>foto</a:t>
            </a:r>
            <a:r>
              <a:rPr lang="en-GB" sz="1400" baseline="0" dirty="0" smtClean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8578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96921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7175807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209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5880376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1753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44342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14.12.2015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Carlo Del Don &amp; 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8459012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8012074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</a:t>
            </a:r>
            <a:r>
              <a:rPr lang="en-GB" sz="1400" dirty="0" err="1" smtClean="0">
                <a:solidFill>
                  <a:schemeClr val="tx1"/>
                </a:solidFill>
              </a:rPr>
              <a:t>foto</a:t>
            </a:r>
            <a:r>
              <a:rPr lang="en-GB" sz="1400" baseline="0" dirty="0" smtClean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33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9991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2733408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71729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4935242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22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89265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7303036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666179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</a:t>
            </a:r>
            <a:r>
              <a:rPr lang="en-GB" sz="1400" dirty="0" err="1" smtClean="0">
                <a:solidFill>
                  <a:schemeClr val="tx1"/>
                </a:solidFill>
              </a:rPr>
              <a:t>foto</a:t>
            </a:r>
            <a:r>
              <a:rPr lang="en-GB" sz="1400" baseline="0" dirty="0" smtClean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20982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00246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2098207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79312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1151523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888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8676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3206668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7779206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picture</a:t>
            </a:r>
            <a:r>
              <a:rPr lang="en-GB" sz="1400" baseline="0" dirty="0" smtClean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</a:t>
            </a:r>
            <a:r>
              <a:rPr lang="en-GB" sz="1400" dirty="0" err="1" smtClean="0">
                <a:solidFill>
                  <a:schemeClr val="tx1"/>
                </a:solidFill>
              </a:rPr>
              <a:t>foto</a:t>
            </a:r>
            <a:r>
              <a:rPr lang="en-GB" sz="1400" baseline="0" dirty="0" smtClean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5558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22165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605893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64561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4964787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7587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24107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9751780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6340040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</a:t>
            </a:r>
            <a:r>
              <a:rPr lang="en-GB" sz="1400" dirty="0" err="1" smtClean="0">
                <a:solidFill>
                  <a:schemeClr val="tx1"/>
                </a:solidFill>
              </a:rPr>
              <a:t>foto</a:t>
            </a:r>
            <a:r>
              <a:rPr lang="en-GB" sz="1400" baseline="0" dirty="0" smtClean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1231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Carlo Del Don &amp; Pol </a:t>
            </a:r>
            <a:r>
              <a:rPr lang="en-GB" dirty="0" err="1" smtClean="0"/>
              <a:t>Welterr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02132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2424929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00549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7923580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409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08750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322877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6165663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</a:t>
            </a:r>
            <a:r>
              <a:rPr lang="en-GB" sz="1400" dirty="0" err="1" smtClean="0">
                <a:solidFill>
                  <a:schemeClr val="tx1"/>
                </a:solidFill>
              </a:rPr>
              <a:t>foto</a:t>
            </a:r>
            <a:r>
              <a:rPr lang="en-GB" sz="1400" baseline="0" dirty="0" smtClean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9915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13513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6822895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68599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7810411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4377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3796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9063258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1617498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</a:t>
            </a:r>
            <a:r>
              <a:rPr lang="en-GB" sz="1400" dirty="0" err="1" smtClean="0">
                <a:solidFill>
                  <a:schemeClr val="tx1"/>
                </a:solidFill>
              </a:rPr>
              <a:t>foto</a:t>
            </a:r>
            <a:r>
              <a:rPr lang="en-GB" sz="1400" baseline="0" dirty="0" smtClean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0887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7531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251949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71276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32685291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7932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4563876"/>
            <a:ext cx="8496300" cy="1673412"/>
          </a:xfrm>
          <a:solidFill>
            <a:schemeClr val="accent1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3429000"/>
            <a:ext cx="8496300" cy="1152128"/>
          </a:xfrm>
          <a:solidFill>
            <a:schemeClr val="accent1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>
          <a:xfrm>
            <a:off x="323850" y="619200"/>
            <a:ext cx="8496300" cy="2809800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42017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solidFill>
            <a:schemeClr val="accent1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solidFill>
            <a:schemeClr val="accent1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2018077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7720695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 userDrawn="1"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3" name="Gerade Verbindung 12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Gerade Verbindung 16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Gerade Verbindung 23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24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 err="1" smtClean="0"/>
              <a:t>Bild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auf das Symbol </a:t>
            </a:r>
            <a:r>
              <a:rPr lang="en-GB" dirty="0" err="1" smtClean="0"/>
              <a:t>hinzufügen</a:t>
            </a:r>
            <a:r>
              <a:rPr lang="en-GB" dirty="0" smtClean="0"/>
              <a:t> und in den </a:t>
            </a:r>
            <a:r>
              <a:rPr lang="en-GB" dirty="0" err="1" smtClean="0"/>
              <a:t>Hintergrund</a:t>
            </a:r>
            <a:r>
              <a:rPr lang="en-GB" dirty="0" smtClean="0"/>
              <a:t> </a:t>
            </a:r>
            <a:r>
              <a:rPr lang="en-GB" dirty="0" err="1" smtClean="0"/>
              <a:t>stellen</a:t>
            </a:r>
            <a:endParaRPr lang="en-GB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51200" tIns="90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add subtitle</a:t>
            </a:r>
            <a:endParaRPr lang="en-GB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1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323850" y="1043999"/>
            <a:ext cx="8496299" cy="980063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323850" y="6957490"/>
            <a:ext cx="84962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400" dirty="0" smtClean="0">
                <a:solidFill>
                  <a:schemeClr val="tx1"/>
                </a:solidFill>
              </a:rPr>
              <a:t>Change </a:t>
            </a:r>
            <a:r>
              <a:rPr lang="en-GB" sz="1400" dirty="0" err="1" smtClean="0">
                <a:solidFill>
                  <a:schemeClr val="tx1"/>
                </a:solidFill>
              </a:rPr>
              <a:t>foto</a:t>
            </a:r>
            <a:r>
              <a:rPr lang="en-GB" sz="1400" baseline="0" dirty="0" smtClean="0">
                <a:solidFill>
                  <a:schemeClr val="tx1"/>
                </a:solidFill>
              </a:rPr>
              <a:t>: Select picture – right click – change picture</a:t>
            </a: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69490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323850" y="2024064"/>
            <a:ext cx="8496300" cy="42100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05139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8" name="Titel 7"/>
          <p:cNvSpPr>
            <a:spLocks noGrp="1"/>
          </p:cNvSpPr>
          <p:nvPr>
            <p:ph type="title" hasCustomPrompt="1"/>
          </p:nvPr>
        </p:nvSpPr>
        <p:spPr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3000319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Add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53680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 hasCustomPrompt="1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Add a picture by dragging it onto the icon or by clicking on the icon</a:t>
            </a:r>
          </a:p>
        </p:txBody>
      </p:sp>
    </p:spTree>
    <p:extLst>
      <p:ext uri="{BB962C8B-B14F-4D97-AF65-F5344CB8AC3E}">
        <p14:creationId xmlns:p14="http://schemas.microsoft.com/office/powerpoint/2010/main" val="26885338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226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en-GB" smtClean="0"/>
              <a:t>‹N›</a:t>
            </a:fld>
            <a:endParaRPr lang="en-GB" dirty="0"/>
          </a:p>
        </p:txBody>
      </p:sp>
      <p:pic>
        <p:nvPicPr>
          <p:cNvPr id="5" name="Bild 4" descr="eth_logo_kurz_pos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306000"/>
            <a:ext cx="966978" cy="157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8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23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32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41.xml"/><Relationship Id="rId10" Type="http://schemas.openxmlformats.org/officeDocument/2006/relationships/theme" Target="../theme/theme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0.xml"/><Relationship Id="rId10" Type="http://schemas.openxmlformats.org/officeDocument/2006/relationships/theme" Target="../theme/theme6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9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68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77.xml"/><Relationship Id="rId10" Type="http://schemas.openxmlformats.org/officeDocument/2006/relationships/theme" Target="../theme/theme9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Modelling and Simulating</a:t>
            </a:r>
            <a:r>
              <a:rPr lang="en-GB" sz="800" b="1" baseline="0" dirty="0" smtClean="0"/>
              <a:t> S</a:t>
            </a:r>
            <a:r>
              <a:rPr lang="en-GB" sz="800" b="1" dirty="0" smtClean="0"/>
              <a:t>ocial Systems with MATLAB</a:t>
            </a:r>
            <a:endParaRPr lang="en-GB" sz="800" baseline="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8" r:id="rId9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1349206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6" r:id="rId9"/>
  </p:sldLayoutIdLst>
  <p:transition>
    <p:fade/>
  </p:transition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1586419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8" r:id="rId9"/>
  </p:sldLayoutIdLst>
  <p:transition>
    <p:fade/>
  </p:transition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1784175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800" r:id="rId9"/>
  </p:sldLayoutIdLst>
  <p:transition>
    <p:fade/>
  </p:transition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221327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2" r:id="rId9"/>
  </p:sldLayoutIdLst>
  <p:transition>
    <p:fade/>
  </p:transition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2021011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4" r:id="rId9"/>
  </p:sldLayoutIdLst>
  <p:transition>
    <p:fade/>
  </p:transition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1853085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6" r:id="rId9"/>
  </p:sldLayoutIdLst>
  <p:transition>
    <p:fade/>
  </p:transition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1913461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  <p:sldLayoutId id="2147483839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8" r:id="rId9"/>
  </p:sldLayoutIdLst>
  <p:transition>
    <p:fade/>
  </p:transition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/>
        </p:nvGrpSpPr>
        <p:grpSpPr>
          <a:xfrm>
            <a:off x="-377675" y="-385093"/>
            <a:ext cx="9379990" cy="7159750"/>
            <a:chOff x="-377675" y="-385093"/>
            <a:chExt cx="9379990" cy="7159750"/>
          </a:xfrm>
        </p:grpSpPr>
        <p:cxnSp>
          <p:nvCxnSpPr>
            <p:cNvPr id="17" name="Gerade Verbindung 16"/>
            <p:cNvCxnSpPr/>
            <p:nvPr/>
          </p:nvCxnSpPr>
          <p:spPr>
            <a:xfrm rot="5400000">
              <a:off x="190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 rot="5400000">
              <a:off x="8689266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-377675" y="3427045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-377675" y="762794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-377675" y="6304951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Gerade Verbindung 22"/>
            <p:cNvCxnSpPr/>
            <p:nvPr userDrawn="1"/>
          </p:nvCxnSpPr>
          <p:spPr>
            <a:xfrm>
              <a:off x="-377675" y="6237242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27"/>
            <p:cNvCxnSpPr/>
            <p:nvPr userDrawn="1"/>
          </p:nvCxnSpPr>
          <p:spPr>
            <a:xfrm>
              <a:off x="-377675" y="67746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28"/>
            <p:cNvCxnSpPr/>
            <p:nvPr/>
          </p:nvCxnSpPr>
          <p:spPr>
            <a:xfrm rot="5400000">
              <a:off x="44388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9"/>
            <p:cNvCxnSpPr/>
            <p:nvPr userDrawn="1"/>
          </p:nvCxnSpPr>
          <p:spPr>
            <a:xfrm>
              <a:off x="-377675" y="619432"/>
              <a:ext cx="262800" cy="128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3" name="Gerade Verbindung 32"/>
            <p:cNvCxnSpPr/>
            <p:nvPr userDrawn="1"/>
          </p:nvCxnSpPr>
          <p:spPr>
            <a:xfrm>
              <a:off x="-377675" y="2020566"/>
              <a:ext cx="262289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Gerade Verbindung 33"/>
            <p:cNvCxnSpPr/>
            <p:nvPr userDrawn="1"/>
          </p:nvCxnSpPr>
          <p:spPr>
            <a:xfrm>
              <a:off x="-377675" y="4831557"/>
              <a:ext cx="262800" cy="0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5" name="Gerade Verbindung 34"/>
            <p:cNvCxnSpPr/>
            <p:nvPr userDrawn="1"/>
          </p:nvCxnSpPr>
          <p:spPr>
            <a:xfrm rot="5400000">
              <a:off x="10959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/>
            <p:cNvCxnSpPr/>
            <p:nvPr userDrawn="1"/>
          </p:nvCxnSpPr>
          <p:spPr>
            <a:xfrm rot="5400000">
              <a:off x="8870400" y="-254209"/>
              <a:ext cx="262800" cy="1031"/>
            </a:xfrm>
            <a:prstGeom prst="line">
              <a:avLst/>
            </a:prstGeom>
            <a:ln w="6350" cap="flat" cmpd="sng" algn="ctr">
              <a:solidFill>
                <a:srgbClr val="FF0066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1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en-GB" smtClean="0"/>
              <a:pPr/>
              <a:t>‹N›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en-GB" dirty="0" err="1" smtClean="0"/>
              <a:t>Erste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en-GB" sz="800" dirty="0" smtClean="0"/>
              <a:t>|</a:t>
            </a:r>
            <a:endParaRPr lang="en-GB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4000" tIns="54000" rIns="144000" bIns="0" rtlCol="0" anchor="t" anchorCtr="0">
            <a:noAutofit/>
          </a:bodyPr>
          <a:lstStyle/>
          <a:p>
            <a:r>
              <a:rPr lang="en-GB" dirty="0" err="1" smtClean="0"/>
              <a:t>Titelmasterformat</a:t>
            </a:r>
            <a:r>
              <a:rPr lang="en-GB" dirty="0" smtClean="0"/>
              <a:t> </a:t>
            </a:r>
            <a:r>
              <a:rPr lang="en-GB" dirty="0" err="1" smtClean="0"/>
              <a:t>durch</a:t>
            </a:r>
            <a:r>
              <a:rPr lang="en-GB" dirty="0" smtClean="0"/>
              <a:t> </a:t>
            </a:r>
            <a:r>
              <a:rPr lang="en-GB" dirty="0" err="1" smtClean="0"/>
              <a:t>Klicken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/>
          </a:p>
        </p:txBody>
      </p:sp>
      <p:sp>
        <p:nvSpPr>
          <p:cNvPr id="7" name="Textfeld 6"/>
          <p:cNvSpPr txBox="1"/>
          <p:nvPr/>
        </p:nvSpPr>
        <p:spPr>
          <a:xfrm>
            <a:off x="324000" y="6308725"/>
            <a:ext cx="4248000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en-GB" sz="800" b="1" dirty="0" smtClean="0"/>
              <a:t>Placeholder for organisational unit name / logo</a:t>
            </a:r>
            <a:r>
              <a:rPr lang="en-GB" sz="800" baseline="0" dirty="0" smtClean="0"/>
              <a:t/>
            </a:r>
            <a:br>
              <a:rPr lang="en-GB" sz="800" baseline="0" dirty="0" smtClean="0"/>
            </a:br>
            <a:r>
              <a:rPr lang="en-GB" sz="800" baseline="0" dirty="0" smtClean="0"/>
              <a:t>(edit in slide master via “View” &gt; “Slide Master”) </a:t>
            </a:r>
          </a:p>
        </p:txBody>
      </p:sp>
    </p:spTree>
    <p:extLst>
      <p:ext uri="{BB962C8B-B14F-4D97-AF65-F5344CB8AC3E}">
        <p14:creationId xmlns:p14="http://schemas.microsoft.com/office/powerpoint/2010/main" val="3426202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60" r:id="rId9"/>
  </p:sldLayoutIdLst>
  <p:transition>
    <p:fade/>
  </p:transition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04">
          <p15:clr>
            <a:srgbClr val="F26B43"/>
          </p15:clr>
        </p15:guide>
        <p15:guide id="2" pos="5556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39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3045">
          <p15:clr>
            <a:srgbClr val="F26B43"/>
          </p15:clr>
        </p15:guide>
        <p15:guide id="8" orient="horz" pos="3929">
          <p15:clr>
            <a:srgbClr val="F26B43"/>
          </p15:clr>
        </p15:guide>
        <p15:guide id="9" orient="horz" pos="1275">
          <p15:clr>
            <a:srgbClr val="F26B43"/>
          </p15:clr>
        </p15:guide>
        <p15:guide id="10" orient="horz" pos="3974">
          <p15:clr>
            <a:srgbClr val="F26B43"/>
          </p15:clr>
        </p15:guide>
        <p15:guide id="11" orient="horz" pos="426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2.wmv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Phase transition in the Intelligent Driver</a:t>
            </a:r>
            <a:br>
              <a:rPr lang="en-US" dirty="0"/>
            </a:br>
            <a:r>
              <a:rPr lang="en-US" dirty="0"/>
              <a:t>Model induced by interaction exponent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Pol Welter</a:t>
            </a:r>
            <a:endParaRPr lang="en-GB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027" name="Picture 3" descr="D:\Users\Pol\Documents\ETH\7. Semester\coss\presentation\cover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268760"/>
            <a:ext cx="5846722" cy="3218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007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CH" dirty="0" err="1" smtClean="0"/>
              <a:t>Instabilities</a:t>
            </a:r>
            <a:r>
              <a:rPr lang="it-CH" dirty="0" smtClean="0"/>
              <a:t> can be </a:t>
            </a:r>
            <a:r>
              <a:rPr lang="it-CH" dirty="0" err="1" smtClean="0"/>
              <a:t>enhanced</a:t>
            </a:r>
            <a:r>
              <a:rPr lang="it-CH" dirty="0" smtClean="0"/>
              <a:t> by </a:t>
            </a:r>
            <a:r>
              <a:rPr lang="it-CH" dirty="0" err="1" smtClean="0"/>
              <a:t>allowing</a:t>
            </a:r>
            <a:r>
              <a:rPr lang="it-CH" dirty="0" smtClean="0"/>
              <a:t> high </a:t>
            </a:r>
            <a:r>
              <a:rPr lang="it-CH" dirty="0" err="1" smtClean="0"/>
              <a:t>decelerations</a:t>
            </a:r>
            <a:endParaRPr lang="it-CH" dirty="0" smtClean="0"/>
          </a:p>
          <a:p>
            <a:r>
              <a:rPr lang="it-CH" dirty="0" smtClean="0"/>
              <a:t>High gamma </a:t>
            </a:r>
            <a:r>
              <a:rPr lang="it-CH" dirty="0" err="1" smtClean="0"/>
              <a:t>encourages</a:t>
            </a:r>
            <a:r>
              <a:rPr lang="it-CH" dirty="0" smtClean="0"/>
              <a:t> hard </a:t>
            </a:r>
            <a:r>
              <a:rPr lang="it-CH" dirty="0" err="1" smtClean="0"/>
              <a:t>decelerations</a:t>
            </a:r>
            <a:r>
              <a:rPr lang="it-CH" dirty="0" smtClean="0"/>
              <a:t> </a:t>
            </a:r>
            <a:r>
              <a:rPr lang="it-CH" dirty="0" err="1" smtClean="0"/>
              <a:t>aswell</a:t>
            </a:r>
            <a:r>
              <a:rPr lang="it-CH" dirty="0" smtClean="0"/>
              <a:t>!</a:t>
            </a:r>
          </a:p>
          <a:p>
            <a:r>
              <a:rPr lang="it-CH" dirty="0" smtClean="0"/>
              <a:t>How come </a:t>
            </a:r>
            <a:r>
              <a:rPr lang="it-CH" dirty="0" err="1" smtClean="0"/>
              <a:t>we</a:t>
            </a:r>
            <a:r>
              <a:rPr lang="it-CH" dirty="0" smtClean="0"/>
              <a:t> </a:t>
            </a:r>
            <a:r>
              <a:rPr lang="it-CH" dirty="0" err="1" smtClean="0"/>
              <a:t>still</a:t>
            </a:r>
            <a:r>
              <a:rPr lang="it-CH" dirty="0" smtClean="0"/>
              <a:t> </a:t>
            </a:r>
            <a:r>
              <a:rPr lang="it-CH" dirty="0" err="1" smtClean="0"/>
              <a:t>see</a:t>
            </a:r>
            <a:r>
              <a:rPr lang="it-CH" dirty="0" smtClean="0"/>
              <a:t> </a:t>
            </a:r>
            <a:r>
              <a:rPr lang="it-CH" dirty="0" err="1" smtClean="0"/>
              <a:t>better</a:t>
            </a:r>
            <a:r>
              <a:rPr lang="it-CH" dirty="0" smtClean="0"/>
              <a:t> </a:t>
            </a:r>
            <a:r>
              <a:rPr lang="it-CH" dirty="0" err="1" smtClean="0"/>
              <a:t>stability</a:t>
            </a:r>
            <a:r>
              <a:rPr lang="it-CH" dirty="0" smtClean="0"/>
              <a:t>?!</a:t>
            </a:r>
          </a:p>
          <a:p>
            <a:endParaRPr lang="en-GB" dirty="0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Carlo Del Don &amp; Pol Welterr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itolo 4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fr-LU" dirty="0"/>
                  <a:t>Interaction </a:t>
                </a:r>
                <a:r>
                  <a:rPr lang="fr-LU" dirty="0" err="1"/>
                  <a:t>exponent</a:t>
                </a:r>
                <a:r>
                  <a:rPr lang="fr-LU" dirty="0"/>
                  <a:t> </a:t>
                </a:r>
                <a14:m>
                  <m:oMath xmlns:m="http://schemas.openxmlformats.org/officeDocument/2006/math">
                    <m:r>
                      <a:rPr lang="it-CH" i="1">
                        <a:latin typeface="Cambria Math" panose="02040503050406030204" pitchFamily="18" charset="0"/>
                      </a:rPr>
                      <m:t>𝜸</m:t>
                    </m:r>
                  </m:oMath>
                </a14:m>
                <a:r>
                  <a:rPr lang="en-GB" dirty="0" smtClean="0"/>
                  <a:t>, but why?</a:t>
                </a:r>
                <a:endParaRPr lang="en-GB" dirty="0"/>
              </a:p>
            </p:txBody>
          </p:sp>
        </mc:Choice>
        <mc:Fallback>
          <p:sp>
            <p:nvSpPr>
              <p:cNvPr id="5" name="Titolo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2"/>
                <a:stretch>
                  <a:fillRect l="-861" t="-56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30" name="Picture 6" descr="http://www.timelinecoverbanner.com/cliparts/wp-content/digital-scrapbooking/neutral-whyyyy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499" y="3886200"/>
            <a:ext cx="2143125" cy="189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877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contenut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443" y="2132856"/>
            <a:ext cx="4911114" cy="2455556"/>
          </a:xfrm>
        </p:spPr>
      </p:pic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Carlo Del Don &amp; Pol Welterr</a:t>
            </a:r>
            <a:endParaRPr lang="en-GB" dirty="0"/>
          </a:p>
        </p:txBody>
      </p:sp>
      <p:sp>
        <p:nvSpPr>
          <p:cNvPr id="5" name="Tito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CH" dirty="0" smtClean="0"/>
              <a:t>Breaking </a:t>
            </a:r>
            <a:r>
              <a:rPr lang="it-CH" dirty="0" err="1" smtClean="0"/>
              <a:t>behaviour</a:t>
            </a:r>
            <a:endParaRPr lang="en-GB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323850" y="1412776"/>
            <a:ext cx="8496300" cy="2048908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>
            <a:lvl1pPr marL="361950" indent="-36195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65113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93763" indent="-2667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7913" indent="-1778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2063" indent="-18415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accent1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Breaking profiles when approaching standing obstacle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Low gamma driver breaks late and </a:t>
            </a:r>
            <a:r>
              <a:rPr lang="en-US" dirty="0" smtClean="0"/>
              <a:t>hard</a:t>
            </a:r>
          </a:p>
          <a:p>
            <a:r>
              <a:rPr lang="en-US" dirty="0" smtClean="0"/>
              <a:t>High gamma driver breaks earlier</a:t>
            </a:r>
          </a:p>
          <a:p>
            <a:pPr lvl="1"/>
            <a:r>
              <a:rPr lang="en-US" dirty="0" smtClean="0"/>
              <a:t>Information about obstacle spreads faster to other drivers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767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Carlo Del Don &amp; Pol Welterr</a:t>
            </a:r>
            <a:endParaRPr lang="en-GB" dirty="0"/>
          </a:p>
        </p:txBody>
      </p:sp>
      <p:sp>
        <p:nvSpPr>
          <p:cNvPr id="5" name="Tito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8752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Carlo Del Don &amp; Pol Welterr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LU" dirty="0" err="1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632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Carlo Del Don &amp; Pol Welterr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LU" dirty="0" smtClean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4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Carlo Del Don &amp; Pol Welterr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LU" dirty="0" err="1" smtClean="0"/>
              <a:t>Experimental</a:t>
            </a:r>
            <a:r>
              <a:rPr lang="fr-LU" dirty="0" smtClean="0"/>
              <a:t> observation of </a:t>
            </a:r>
            <a:r>
              <a:rPr lang="fr-LU" dirty="0" err="1" smtClean="0"/>
              <a:t>instability</a:t>
            </a:r>
            <a:endParaRPr lang="en-US" dirty="0"/>
          </a:p>
        </p:txBody>
      </p:sp>
      <p:pic>
        <p:nvPicPr>
          <p:cNvPr id="10" name="Traffic_Jam_without_bottleneck_-_experimental_evidence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983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2815" y="1592714"/>
            <a:ext cx="5656262" cy="4210050"/>
          </a:xfrm>
        </p:spPr>
      </p:pic>
      <p:sp>
        <p:nvSpPr>
          <p:cNvPr id="11" name="CasellaDiTesto 10"/>
          <p:cNvSpPr txBox="1"/>
          <p:nvPr/>
        </p:nvSpPr>
        <p:spPr>
          <a:xfrm>
            <a:off x="3007954" y="5877272"/>
            <a:ext cx="31683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CH" sz="1200" dirty="0" err="1" smtClean="0"/>
              <a:t>Nakayama</a:t>
            </a:r>
            <a:r>
              <a:rPr lang="it-CH" sz="1200" dirty="0" smtClean="0"/>
              <a:t> et al. New Journal of </a:t>
            </a:r>
            <a:r>
              <a:rPr lang="it-CH" sz="1200" dirty="0" err="1" smtClean="0"/>
              <a:t>Phys</a:t>
            </a:r>
            <a:r>
              <a:rPr lang="it-CH" sz="1200" dirty="0" smtClean="0"/>
              <a:t>. 2009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83937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Section2 ODE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Carlo Del Don &amp; Pol Welterr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LU" dirty="0" smtClean="0"/>
              <a:t>Intelligent Driver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03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Carlo Del Don &amp; Pol Welterr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LU" dirty="0" err="1" smtClean="0"/>
              <a:t>Simulated</a:t>
            </a:r>
            <a:r>
              <a:rPr lang="fr-LU" dirty="0" smtClean="0"/>
              <a:t> </a:t>
            </a:r>
            <a:r>
              <a:rPr lang="fr-LU" dirty="0" err="1" smtClean="0"/>
              <a:t>traffic</a:t>
            </a:r>
            <a:r>
              <a:rPr lang="fr-LU" dirty="0" smtClean="0"/>
              <a:t> </a:t>
            </a:r>
            <a:r>
              <a:rPr lang="fr-LU" dirty="0" err="1" smtClean="0"/>
              <a:t>instability</a:t>
            </a:r>
            <a:endParaRPr lang="en-US" dirty="0"/>
          </a:p>
        </p:txBody>
      </p:sp>
      <p:pic>
        <p:nvPicPr>
          <p:cNvPr id="6" name="stop_and_go_waves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016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5300" y="1414241"/>
            <a:ext cx="5613400" cy="4210050"/>
          </a:xfrm>
        </p:spPr>
      </p:pic>
    </p:spTree>
    <p:extLst>
      <p:ext uri="{BB962C8B-B14F-4D97-AF65-F5344CB8AC3E}">
        <p14:creationId xmlns:p14="http://schemas.microsoft.com/office/powerpoint/2010/main" val="384346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contenuto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9" name="Segnaposto contenuto 8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463" y="1916832"/>
            <a:ext cx="4103687" cy="2462212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Carlo Del Don &amp; Pol Welterr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LU" dirty="0" err="1" smtClean="0"/>
              <a:t>Simulated</a:t>
            </a:r>
            <a:r>
              <a:rPr lang="fr-LU" dirty="0" smtClean="0"/>
              <a:t> </a:t>
            </a:r>
            <a:r>
              <a:rPr lang="fr-LU" dirty="0" err="1" smtClean="0"/>
              <a:t>traffic</a:t>
            </a:r>
            <a:r>
              <a:rPr lang="fr-LU" dirty="0" smtClean="0"/>
              <a:t> </a:t>
            </a:r>
            <a:r>
              <a:rPr lang="fr-LU" dirty="0" err="1" smtClean="0"/>
              <a:t>instability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528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Section2 ODE (gamma highlight)</a:t>
            </a:r>
          </a:p>
          <a:p>
            <a:endParaRPr lang="en-US" dirty="0"/>
          </a:p>
          <a:p>
            <a:r>
              <a:rPr lang="en-US" dirty="0" smtClean="0"/>
              <a:t>Increase gamma suppresses instabilities</a:t>
            </a:r>
          </a:p>
          <a:p>
            <a:r>
              <a:rPr lang="en-US" dirty="0" smtClean="0"/>
              <a:t>Critical gamma , measure for instabilities: variance of velocity</a:t>
            </a:r>
            <a:endParaRPr lang="en-US" dirty="0"/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503" y="1765915"/>
            <a:ext cx="3657607" cy="2743205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Carlo Del Don &amp; Pol Welterr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itle 4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fr-LU" dirty="0" smtClean="0"/>
                  <a:t>Interaction </a:t>
                </a:r>
                <a:r>
                  <a:rPr lang="fr-LU" dirty="0" err="1" smtClean="0"/>
                  <a:t>exponent</a:t>
                </a:r>
                <a:r>
                  <a:rPr lang="fr-LU" dirty="0" smtClean="0"/>
                  <a:t> </a:t>
                </a:r>
                <a14:m>
                  <m:oMath xmlns:m="http://schemas.openxmlformats.org/officeDocument/2006/math">
                    <m:r>
                      <a:rPr lang="it-CH" b="1" i="1" smtClean="0">
                        <a:latin typeface="Cambria Math" panose="02040503050406030204" pitchFamily="18" charset="0"/>
                      </a:rPr>
                      <m:t>𝜸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" name="Title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3"/>
                <a:stretch>
                  <a:fillRect l="-861" t="-56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156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Section2 ODE (gamma highlight)</a:t>
            </a:r>
          </a:p>
          <a:p>
            <a:endParaRPr lang="en-US" dirty="0"/>
          </a:p>
          <a:p>
            <a:r>
              <a:rPr lang="en-US" dirty="0" smtClean="0"/>
              <a:t>Phase diagram: additional parameter is vehicle density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" name="Segnaposto contenuto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503" y="1765915"/>
            <a:ext cx="3657607" cy="2743205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19.10.2015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Carlo Del Don &amp; Pol Welterr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itle 4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fr-LU" dirty="0" smtClean="0"/>
                  <a:t>Interaction </a:t>
                </a:r>
                <a:r>
                  <a:rPr lang="fr-LU" dirty="0" err="1" smtClean="0"/>
                  <a:t>exponent</a:t>
                </a:r>
                <a:r>
                  <a:rPr lang="fr-LU" dirty="0" smtClean="0"/>
                  <a:t> </a:t>
                </a:r>
                <a14:m>
                  <m:oMath xmlns:m="http://schemas.openxmlformats.org/officeDocument/2006/math">
                    <m:r>
                      <a:rPr lang="it-CH" b="1" i="1" smtClean="0">
                        <a:latin typeface="Cambria Math" panose="02040503050406030204" pitchFamily="18" charset="0"/>
                      </a:rPr>
                      <m:t>𝜸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" name="Title 4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3"/>
                <a:stretch>
                  <a:fillRect l="-861" t="-566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11617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th_praesentation_4zu3_en">
  <a:themeElements>
    <a:clrScheme name="ETH 1 - Ex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F407A"/>
      </a:accent1>
      <a:accent2>
        <a:srgbClr val="435F8F"/>
      </a:accent2>
      <a:accent3>
        <a:srgbClr val="677DA5"/>
      </a:accent3>
      <a:accent4>
        <a:srgbClr val="8B9CBA"/>
      </a:accent4>
      <a:accent5>
        <a:srgbClr val="AEBACF"/>
      </a:accent5>
      <a:accent6>
        <a:srgbClr val="D2D9E4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1 - Ex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F407A"/>
        </a:accent1>
        <a:accent2>
          <a:srgbClr val="435F8F"/>
        </a:accent2>
        <a:accent3>
          <a:srgbClr val="677DA5"/>
        </a:accent3>
        <a:accent4>
          <a:srgbClr val="8B9CBA"/>
        </a:accent4>
        <a:accent5>
          <a:srgbClr val="AEBACF"/>
        </a:accent5>
        <a:accent6>
          <a:srgbClr val="D2D9E4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10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eth_praesentation_4zu3_ETH2">
  <a:themeElements>
    <a:clrScheme name="ETH 2 - Interne Kommunikation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485A2C"/>
      </a:accent1>
      <a:accent2>
        <a:srgbClr val="65744E"/>
      </a:accent2>
      <a:accent3>
        <a:srgbClr val="838F70"/>
      </a:accent3>
      <a:accent4>
        <a:srgbClr val="A0A991"/>
      </a:accent4>
      <a:accent5>
        <a:srgbClr val="BDC4B3"/>
      </a:accent5>
      <a:accent6>
        <a:srgbClr val="DADE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2 - Interne Kommunikation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485A2C"/>
        </a:accent1>
        <a:accent2>
          <a:srgbClr val="65744E"/>
        </a:accent2>
        <a:accent3>
          <a:srgbClr val="838F70"/>
        </a:accent3>
        <a:accent4>
          <a:srgbClr val="A0A991"/>
        </a:accent4>
        <a:accent5>
          <a:srgbClr val="BDC4B3"/>
        </a:accent5>
        <a:accent6>
          <a:srgbClr val="DADE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3.xml><?xml version="1.0" encoding="utf-8"?>
<a:theme xmlns:a="http://schemas.openxmlformats.org/drawingml/2006/main" name="eth_praesentation_4zu3_ETH3">
  <a:themeElements>
    <a:clrScheme name="ETH 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1269B0"/>
      </a:accent1>
      <a:accent2>
        <a:srgbClr val="3881BD"/>
      </a:accent2>
      <a:accent3>
        <a:srgbClr val="5E99C9"/>
      </a:accent3>
      <a:accent4>
        <a:srgbClr val="84B1D6"/>
      </a:accent4>
      <a:accent5>
        <a:srgbClr val="AAC9E3"/>
      </a:accent5>
      <a:accent6>
        <a:srgbClr val="D0E1EF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3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1269B0"/>
        </a:accent1>
        <a:accent2>
          <a:srgbClr val="3881BD"/>
        </a:accent2>
        <a:accent3>
          <a:srgbClr val="5E99C9"/>
        </a:accent3>
        <a:accent4>
          <a:srgbClr val="84B1D6"/>
        </a:accent4>
        <a:accent5>
          <a:srgbClr val="AAC9E3"/>
        </a:accent5>
        <a:accent6>
          <a:srgbClr val="D0E1EF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4.xml><?xml version="1.0" encoding="utf-8"?>
<a:theme xmlns:a="http://schemas.openxmlformats.org/drawingml/2006/main" name="3_eth_praesentation_4zu3_ETH1">
  <a:themeElements>
    <a:clrScheme name="ETH 4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72791C"/>
      </a:accent1>
      <a:accent2>
        <a:srgbClr val="898E40"/>
      </a:accent2>
      <a:accent3>
        <a:srgbClr val="9FA465"/>
      </a:accent3>
      <a:accent4>
        <a:srgbClr val="B6B989"/>
      </a:accent4>
      <a:accent5>
        <a:srgbClr val="CCCFAD"/>
      </a:accent5>
      <a:accent6>
        <a:srgbClr val="E3E4D2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4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72791C"/>
        </a:accent1>
        <a:accent2>
          <a:srgbClr val="898E40"/>
        </a:accent2>
        <a:accent3>
          <a:srgbClr val="9FA465"/>
        </a:accent3>
        <a:accent4>
          <a:srgbClr val="B6B989"/>
        </a:accent4>
        <a:accent5>
          <a:srgbClr val="CCCFAD"/>
        </a:accent5>
        <a:accent6>
          <a:srgbClr val="E3E4D2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5.xml><?xml version="1.0" encoding="utf-8"?>
<a:theme xmlns:a="http://schemas.openxmlformats.org/drawingml/2006/main" name="eth_praesentation_4zu3_ETH5">
  <a:themeElements>
    <a:clrScheme name="ETH 5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1056A"/>
      </a:accent1>
      <a:accent2>
        <a:srgbClr val="A32D82"/>
      </a:accent2>
      <a:accent3>
        <a:srgbClr val="B4559A"/>
      </a:accent3>
      <a:accent4>
        <a:srgbClr val="C67DB2"/>
      </a:accent4>
      <a:accent5>
        <a:srgbClr val="D7A5C9"/>
      </a:accent5>
      <a:accent6>
        <a:srgbClr val="DFCDE1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5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1056A"/>
        </a:accent1>
        <a:accent2>
          <a:srgbClr val="A32D82"/>
        </a:accent2>
        <a:accent3>
          <a:srgbClr val="B4559A"/>
        </a:accent3>
        <a:accent4>
          <a:srgbClr val="C67DB2"/>
        </a:accent4>
        <a:accent5>
          <a:srgbClr val="D7A5C9"/>
        </a:accent5>
        <a:accent6>
          <a:srgbClr val="DFCDE1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6.xml><?xml version="1.0" encoding="utf-8"?>
<a:theme xmlns:a="http://schemas.openxmlformats.org/drawingml/2006/main" name="eth_praesentation_4zu3_ETH6">
  <a:themeElements>
    <a:clrScheme name="ETH 6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6F6F64"/>
      </a:accent1>
      <a:accent2>
        <a:srgbClr val="86867D"/>
      </a:accent2>
      <a:accent3>
        <a:srgbClr val="9D9D96"/>
      </a:accent3>
      <a:accent4>
        <a:srgbClr val="B4B4AE"/>
      </a:accent4>
      <a:accent5>
        <a:srgbClr val="CBCBC7"/>
      </a:accent5>
      <a:accent6>
        <a:srgbClr val="E2E2E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6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6F6F64"/>
        </a:accent1>
        <a:accent2>
          <a:srgbClr val="86867D"/>
        </a:accent2>
        <a:accent3>
          <a:srgbClr val="9D9D96"/>
        </a:accent3>
        <a:accent4>
          <a:srgbClr val="B4B4AE"/>
        </a:accent4>
        <a:accent5>
          <a:srgbClr val="CBCBC7"/>
        </a:accent5>
        <a:accent6>
          <a:srgbClr val="E2E2E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7.xml><?xml version="1.0" encoding="utf-8"?>
<a:theme xmlns:a="http://schemas.openxmlformats.org/drawingml/2006/main" name="eth_praesentation_4zu3_ETH7">
  <a:themeElements>
    <a:clrScheme name="ETH 7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A8322D"/>
      </a:accent1>
      <a:accent2>
        <a:srgbClr val="B6534F"/>
      </a:accent2>
      <a:accent3>
        <a:srgbClr val="C47470"/>
      </a:accent3>
      <a:accent4>
        <a:srgbClr val="D29492"/>
      </a:accent4>
      <a:accent5>
        <a:srgbClr val="E0B5B3"/>
      </a:accent5>
      <a:accent6>
        <a:srgbClr val="EED6D5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7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A8322D"/>
        </a:accent1>
        <a:accent2>
          <a:srgbClr val="B6534F"/>
        </a:accent2>
        <a:accent3>
          <a:srgbClr val="C47470"/>
        </a:accent3>
        <a:accent4>
          <a:srgbClr val="D29492"/>
        </a:accent4>
        <a:accent5>
          <a:srgbClr val="E0B5B3"/>
        </a:accent5>
        <a:accent6>
          <a:srgbClr val="EED6D5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8.xml><?xml version="1.0" encoding="utf-8"?>
<a:theme xmlns:a="http://schemas.openxmlformats.org/drawingml/2006/main" name="eth_praesentation_4zu3_ETH8">
  <a:themeElements>
    <a:clrScheme name="ETH 8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7A96"/>
      </a:accent1>
      <a:accent2>
        <a:srgbClr val="298FA7"/>
      </a:accent2>
      <a:accent3>
        <a:srgbClr val="52A5B8"/>
      </a:accent3>
      <a:accent4>
        <a:srgbClr val="7ABAC8"/>
      </a:accent4>
      <a:accent5>
        <a:srgbClr val="A3CFD9"/>
      </a:accent5>
      <a:accent6>
        <a:srgbClr val="CCE4EA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8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007A96"/>
        </a:accent1>
        <a:accent2>
          <a:srgbClr val="298FA7"/>
        </a:accent2>
        <a:accent3>
          <a:srgbClr val="52A5B8"/>
        </a:accent3>
        <a:accent4>
          <a:srgbClr val="7ABAC8"/>
        </a:accent4>
        <a:accent5>
          <a:srgbClr val="A3CFD9"/>
        </a:accent5>
        <a:accent6>
          <a:srgbClr val="CCE4EA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ppt/theme/theme9.xml><?xml version="1.0" encoding="utf-8"?>
<a:theme xmlns:a="http://schemas.openxmlformats.org/drawingml/2006/main" name="eth_praesentation_4zu3_ETH9">
  <a:themeElements>
    <a:clrScheme name="ETH 9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956013"/>
      </a:accent1>
      <a:accent2>
        <a:srgbClr val="A67939"/>
      </a:accent2>
      <a:accent3>
        <a:srgbClr val="B7935F"/>
      </a:accent3>
      <a:accent4>
        <a:srgbClr val="C8AC84"/>
      </a:accent4>
      <a:accent5>
        <a:srgbClr val="D9C6AA"/>
      </a:accent5>
      <a:accent6>
        <a:srgbClr val="EADFD0"/>
      </a:accent6>
      <a:hlink>
        <a:srgbClr val="000000"/>
      </a:hlink>
      <a:folHlink>
        <a:srgbClr val="00000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sq">
          <a:solidFill>
            <a:schemeClr val="tx1"/>
          </a:solidFill>
          <a:round/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ETH 9">
        <a:dk1>
          <a:sysClr val="windowText" lastClr="000000"/>
        </a:dk1>
        <a:lt1>
          <a:sysClr val="window" lastClr="FFFFFF"/>
        </a:lt1>
        <a:dk2>
          <a:srgbClr val="000000"/>
        </a:dk2>
        <a:lt2>
          <a:srgbClr val="FFFFFF"/>
        </a:lt2>
        <a:accent1>
          <a:srgbClr val="956013"/>
        </a:accent1>
        <a:accent2>
          <a:srgbClr val="A67939"/>
        </a:accent2>
        <a:accent3>
          <a:srgbClr val="B7935F"/>
        </a:accent3>
        <a:accent4>
          <a:srgbClr val="C8AC84"/>
        </a:accent4>
        <a:accent5>
          <a:srgbClr val="D9C6AA"/>
        </a:accent5>
        <a:accent6>
          <a:srgbClr val="EADFD0"/>
        </a:accent6>
        <a:hlink>
          <a:srgbClr val="00000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ETH 3">
      <a:srgbClr val="1269B0"/>
    </a:custClr>
    <a:custClr name="ETH 4">
      <a:srgbClr val="72791C"/>
    </a:custClr>
    <a:custClr name="ETH 5">
      <a:srgbClr val="91056A"/>
    </a:custClr>
    <a:custClr name="ETH 6">
      <a:srgbClr val="6F6F6E"/>
    </a:custClr>
    <a:custClr name="ETH 7">
      <a:srgbClr val="A8322D"/>
    </a:custClr>
    <a:custClr name="ETH 8">
      <a:srgbClr val="007A96"/>
    </a:custClr>
    <a:custClr name="ETH 9">
      <a:srgbClr val="956013"/>
    </a:custClr>
  </a:custClrLst>
  <a:extLst>
    <a:ext uri="{05A4C25C-085E-4340-85A3-A5531E510DB2}">
      <thm15:themeFamily xmlns:thm15="http://schemas.microsoft.com/office/thememl/2012/main" name="eth_praesentation_4zu3_ETH1_d" id="{13D4407A-1790-4B2E-BB8C-EB574A67D067}" vid="{4BFD40ED-96EC-464F-AA58-D037423ACD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eth_praesentation_4zu3_en</Template>
  <TotalTime>940</TotalTime>
  <Words>211</Words>
  <Application>Microsoft Office PowerPoint</Application>
  <PresentationFormat>Presentazione su schermo (4:3)</PresentationFormat>
  <Paragraphs>58</Paragraphs>
  <Slides>12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9</vt:i4>
      </vt:variant>
      <vt:variant>
        <vt:lpstr>Titoli diapositive</vt:lpstr>
      </vt:variant>
      <vt:variant>
        <vt:i4>12</vt:i4>
      </vt:variant>
    </vt:vector>
  </HeadingPairs>
  <TitlesOfParts>
    <vt:vector size="24" baseType="lpstr">
      <vt:lpstr>Arial</vt:lpstr>
      <vt:lpstr>Cambria Math</vt:lpstr>
      <vt:lpstr>Wingdings</vt:lpstr>
      <vt:lpstr>eth_praesentation_4zu3_en</vt:lpstr>
      <vt:lpstr>eth_praesentation_4zu3_ETH2</vt:lpstr>
      <vt:lpstr>eth_praesentation_4zu3_ETH3</vt:lpstr>
      <vt:lpstr>3_eth_praesentation_4zu3_ETH1</vt:lpstr>
      <vt:lpstr>eth_praesentation_4zu3_ETH5</vt:lpstr>
      <vt:lpstr>eth_praesentation_4zu3_ETH6</vt:lpstr>
      <vt:lpstr>eth_praesentation_4zu3_ETH7</vt:lpstr>
      <vt:lpstr>eth_praesentation_4zu3_ETH8</vt:lpstr>
      <vt:lpstr>eth_praesentation_4zu3_ETH9</vt:lpstr>
      <vt:lpstr>Phase transition in the Intelligent Driver Model induced by interaction exponent</vt:lpstr>
      <vt:lpstr>Overview</vt:lpstr>
      <vt:lpstr>Introduction</vt:lpstr>
      <vt:lpstr>Experimental observation of instability</vt:lpstr>
      <vt:lpstr>Intelligent Driver Model</vt:lpstr>
      <vt:lpstr>Simulated traffic instability</vt:lpstr>
      <vt:lpstr>Simulated traffic instability</vt:lpstr>
      <vt:lpstr>Interaction exponent γ</vt:lpstr>
      <vt:lpstr>Interaction exponent γ</vt:lpstr>
      <vt:lpstr>Interaction exponent γ, but why?</vt:lpstr>
      <vt:lpstr>Breaking behaviour</vt:lpstr>
      <vt:lpstr>Presentazione standard di PowerPoint</vt:lpstr>
    </vt:vector>
  </TitlesOfParts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Pol Welter</dc:creator>
  <cp:lastModifiedBy>Carlo Del Don</cp:lastModifiedBy>
  <cp:revision>40</cp:revision>
  <cp:lastPrinted>2013-06-08T11:22:51Z</cp:lastPrinted>
  <dcterms:created xsi:type="dcterms:W3CDTF">2015-10-03T12:35:21Z</dcterms:created>
  <dcterms:modified xsi:type="dcterms:W3CDTF">2015-12-07T15:03:18Z</dcterms:modified>
</cp:coreProperties>
</file>

<file path=docProps/thumbnail.jpeg>
</file>